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65" r:id="rId3"/>
    <p:sldId id="257" r:id="rId4"/>
    <p:sldId id="258" r:id="rId5"/>
    <p:sldId id="259" r:id="rId6"/>
    <p:sldId id="260" r:id="rId7"/>
    <p:sldId id="261" r:id="rId8"/>
    <p:sldId id="262" r:id="rId9"/>
    <p:sldId id="263" r:id="rId10"/>
    <p:sldId id="264"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Roboto" panose="02000000000000000000" pitchFamily="2" charset="0"/>
      <p:regular r:id="rId17"/>
    </p:embeddedFont>
    <p:embeddedFont>
      <p:font typeface="Roboto Medium" panose="020000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9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10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46304"/>
            <a:ext cx="14630400" cy="3602736"/>
          </a:xfrm>
          <a:prstGeom prst="rect">
            <a:avLst/>
          </a:prstGeom>
        </p:spPr>
      </p:pic>
      <p:sp>
        <p:nvSpPr>
          <p:cNvPr id="3" name="Text 0"/>
          <p:cNvSpPr/>
          <p:nvPr/>
        </p:nvSpPr>
        <p:spPr>
          <a:xfrm>
            <a:off x="773311" y="3456432"/>
            <a:ext cx="13083778" cy="1905714"/>
          </a:xfrm>
          <a:prstGeom prst="rect">
            <a:avLst/>
          </a:prstGeom>
          <a:noFill/>
          <a:ln/>
        </p:spPr>
        <p:txBody>
          <a:bodyPr wrap="square" lIns="0" tIns="0" rIns="0" bIns="0" rtlCol="0" anchor="t"/>
          <a:lstStyle/>
          <a:p>
            <a:pPr marL="0" indent="0">
              <a:lnSpc>
                <a:spcPts val="7500"/>
              </a:lnSpc>
              <a:buNone/>
            </a:pPr>
            <a:r>
              <a:rPr lang="en-US" sz="6000" dirty="0">
                <a:solidFill>
                  <a:srgbClr val="FFFFFF"/>
                </a:solidFill>
                <a:latin typeface="Roboto Medium" pitchFamily="34" charset="0"/>
                <a:ea typeface="Roboto Medium" pitchFamily="34" charset="-122"/>
                <a:cs typeface="Roboto Medium" pitchFamily="34" charset="-120"/>
              </a:rPr>
              <a:t> Road Accident Analysis</a:t>
            </a:r>
            <a:endParaRPr lang="en-US" sz="6000" dirty="0"/>
          </a:p>
        </p:txBody>
      </p:sp>
      <p:sp>
        <p:nvSpPr>
          <p:cNvPr id="4" name="Text 1"/>
          <p:cNvSpPr/>
          <p:nvPr/>
        </p:nvSpPr>
        <p:spPr>
          <a:xfrm>
            <a:off x="773311" y="4677048"/>
            <a:ext cx="13083778" cy="1060490"/>
          </a:xfrm>
          <a:prstGeom prst="rect">
            <a:avLst/>
          </a:prstGeom>
          <a:noFill/>
          <a:ln/>
        </p:spPr>
        <p:txBody>
          <a:bodyPr wrap="square" lIns="0" tIns="0" rIns="0" bIns="0" rtlCol="0" anchor="t"/>
          <a:lstStyle/>
          <a:p>
            <a:pPr marL="0" indent="0">
              <a:lnSpc>
                <a:spcPts val="2750"/>
              </a:lnSpc>
              <a:buNone/>
            </a:pPr>
            <a:r>
              <a:rPr lang="en-US" sz="2400" dirty="0">
                <a:solidFill>
                  <a:srgbClr val="CFD0D8"/>
                </a:solidFill>
                <a:latin typeface="Roboto" pitchFamily="34" charset="0"/>
                <a:ea typeface="Roboto" pitchFamily="34" charset="-122"/>
                <a:cs typeface="Roboto" pitchFamily="34" charset="-120"/>
              </a:rPr>
              <a:t>This Road Accident analysis offers valuable insights for data analysts, transportation professionals, and government officials by analyzing road accident data across a range of attributes, including total casualties, vehicle types, road conditions, and environmental factors. This resource enables data-driven decision-making to enhance road safety and reduce the impact of accidents.</a:t>
            </a:r>
            <a:endParaRPr lang="en-US" sz="2400" dirty="0"/>
          </a:p>
        </p:txBody>
      </p:sp>
      <p:sp>
        <p:nvSpPr>
          <p:cNvPr id="5" name="Text 2"/>
          <p:cNvSpPr/>
          <p:nvPr/>
        </p:nvSpPr>
        <p:spPr>
          <a:xfrm>
            <a:off x="9789295" y="7055501"/>
            <a:ext cx="4621649" cy="353497"/>
          </a:xfrm>
          <a:prstGeom prst="rect">
            <a:avLst/>
          </a:prstGeom>
          <a:noFill/>
          <a:ln/>
        </p:spPr>
        <p:txBody>
          <a:bodyPr wrap="none" lIns="0" tIns="0" rIns="0" bIns="0" rtlCol="0" anchor="t"/>
          <a:lstStyle/>
          <a:p>
            <a:pPr marL="0" indent="0">
              <a:lnSpc>
                <a:spcPts val="2750"/>
              </a:lnSpc>
              <a:buNone/>
            </a:pPr>
            <a:r>
              <a:rPr lang="en-US" sz="4000" dirty="0">
                <a:solidFill>
                  <a:srgbClr val="CFD0D8"/>
                </a:solidFill>
                <a:latin typeface="Roboto" pitchFamily="34" charset="0"/>
                <a:ea typeface="Roboto" pitchFamily="34" charset="-122"/>
                <a:cs typeface="Roboto" pitchFamily="34" charset="-120"/>
              </a:rPr>
              <a:t>- By Udit Bahuguna</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143000" y="1129808"/>
            <a:ext cx="6172200" cy="771525"/>
          </a:xfrm>
          <a:prstGeom prst="rect">
            <a:avLst/>
          </a:prstGeom>
          <a:noFill/>
          <a:ln/>
        </p:spPr>
        <p:txBody>
          <a:bodyPr wrap="none" lIns="0" tIns="0" rIns="0" bIns="0" rtlCol="0" anchor="t"/>
          <a:lstStyle/>
          <a:p>
            <a:pPr marL="0" indent="0">
              <a:lnSpc>
                <a:spcPts val="6050"/>
              </a:lnSpc>
              <a:buNone/>
            </a:pPr>
            <a:r>
              <a:rPr lang="en-US" sz="6000" dirty="0">
                <a:solidFill>
                  <a:srgbClr val="FFFFFF"/>
                </a:solidFill>
                <a:latin typeface="Roboto Medium" pitchFamily="34" charset="0"/>
                <a:ea typeface="Roboto Medium" pitchFamily="34" charset="-122"/>
                <a:cs typeface="Roboto Medium" pitchFamily="34" charset="-120"/>
              </a:rPr>
              <a:t>Conclusion</a:t>
            </a:r>
            <a:endParaRPr lang="en-US" sz="6000" dirty="0"/>
          </a:p>
        </p:txBody>
      </p:sp>
      <p:sp>
        <p:nvSpPr>
          <p:cNvPr id="3" name="Text 1"/>
          <p:cNvSpPr/>
          <p:nvPr/>
        </p:nvSpPr>
        <p:spPr>
          <a:xfrm>
            <a:off x="864037" y="3698081"/>
            <a:ext cx="12902327" cy="1975247"/>
          </a:xfrm>
          <a:prstGeom prst="rect">
            <a:avLst/>
          </a:prstGeom>
          <a:noFill/>
          <a:ln/>
        </p:spPr>
        <p:txBody>
          <a:bodyPr wrap="square" lIns="0" tIns="0" rIns="0" bIns="0" rtlCol="0" anchor="t"/>
          <a:lstStyle/>
          <a:p>
            <a:pPr marL="0" indent="0">
              <a:lnSpc>
                <a:spcPts val="3100"/>
              </a:lnSpc>
              <a:buNone/>
            </a:pPr>
            <a:r>
              <a:rPr lang="en-US" sz="3200" dirty="0">
                <a:solidFill>
                  <a:srgbClr val="CFD0D8"/>
                </a:solidFill>
                <a:latin typeface="Roboto" pitchFamily="34" charset="0"/>
                <a:ea typeface="Roboto" pitchFamily="34" charset="-122"/>
                <a:cs typeface="Roboto" pitchFamily="34" charset="-120"/>
              </a:rPr>
              <a:t>The "Road Accident Dashboard" provides a comprehensive and data-driven understanding of the road accident landscape, empowering transportation professionals, policymakers, and data analysts to make informed decisions and implement effective safety interventions. By analyzing the detailed attributes and visualizations, stakeholders can identify key trends, target high-risk areas, and develop targeted strategies to enhance road safety and reduce the social and economic impact of road accidents.</a:t>
            </a:r>
            <a:endParaRPr 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F3D775-BBA8-46E5-836C-8B9F419B6BF6}"/>
              </a:ext>
            </a:extLst>
          </p:cNvPr>
          <p:cNvPicPr>
            <a:picLocks noChangeAspect="1"/>
          </p:cNvPicPr>
          <p:nvPr/>
        </p:nvPicPr>
        <p:blipFill>
          <a:blip r:embed="rId2"/>
          <a:stretch>
            <a:fillRect/>
          </a:stretch>
        </p:blipFill>
        <p:spPr>
          <a:xfrm>
            <a:off x="845414" y="1316736"/>
            <a:ext cx="12058556" cy="6693408"/>
          </a:xfrm>
          <a:prstGeom prst="rect">
            <a:avLst/>
          </a:prstGeom>
        </p:spPr>
      </p:pic>
      <p:sp>
        <p:nvSpPr>
          <p:cNvPr id="4" name="Rectangle 3">
            <a:extLst>
              <a:ext uri="{FF2B5EF4-FFF2-40B4-BE49-F238E27FC236}">
                <a16:creationId xmlns:a16="http://schemas.microsoft.com/office/drawing/2014/main" id="{D88A459F-CB4C-4A74-9C8B-6715C635A6C4}"/>
              </a:ext>
            </a:extLst>
          </p:cNvPr>
          <p:cNvSpPr/>
          <p:nvPr/>
        </p:nvSpPr>
        <p:spPr>
          <a:xfrm>
            <a:off x="4405581" y="219456"/>
            <a:ext cx="4938222" cy="923330"/>
          </a:xfrm>
          <a:prstGeom prst="rect">
            <a:avLst/>
          </a:prstGeom>
          <a:noFill/>
        </p:spPr>
        <p:txBody>
          <a:bodyPr wrap="square" lIns="91440" tIns="45720" rIns="91440" bIns="45720">
            <a:spAutoFit/>
          </a:bodyPr>
          <a:lstStyle/>
          <a:p>
            <a:pPr algn="ctr"/>
            <a:r>
              <a:rPr lang="en-US" sz="5400" dirty="0">
                <a:ln w="0"/>
                <a:solidFill>
                  <a:schemeClr val="bg1"/>
                </a:solidFill>
              </a:rPr>
              <a:t>Dashboard</a:t>
            </a:r>
            <a:endParaRPr lang="en-US" sz="5400" b="0" cap="none" spc="0" dirty="0">
              <a:ln w="0"/>
              <a:solidFill>
                <a:schemeClr val="bg1"/>
              </a:solidFill>
            </a:endParaRPr>
          </a:p>
        </p:txBody>
      </p:sp>
    </p:spTree>
    <p:extLst>
      <p:ext uri="{BB962C8B-B14F-4D97-AF65-F5344CB8AC3E}">
        <p14:creationId xmlns:p14="http://schemas.microsoft.com/office/powerpoint/2010/main" val="477502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767239"/>
            <a:ext cx="7348776" cy="771525"/>
          </a:xfrm>
          <a:prstGeom prst="rect">
            <a:avLst/>
          </a:prstGeom>
          <a:noFill/>
          <a:ln/>
        </p:spPr>
        <p:txBody>
          <a:bodyPr wrap="none" lIns="0" tIns="0" rIns="0" bIns="0" rtlCol="0" anchor="t"/>
          <a:lstStyle/>
          <a:p>
            <a:pPr marL="0" indent="0">
              <a:lnSpc>
                <a:spcPts val="6050"/>
              </a:lnSpc>
              <a:buNone/>
            </a:pPr>
            <a:r>
              <a:rPr lang="en-US" sz="4850" dirty="0">
                <a:solidFill>
                  <a:srgbClr val="FFFFFF"/>
                </a:solidFill>
                <a:latin typeface="Roboto Medium" pitchFamily="34" charset="0"/>
                <a:ea typeface="Roboto Medium" pitchFamily="34" charset="-122"/>
                <a:cs typeface="Roboto Medium" pitchFamily="34" charset="-120"/>
              </a:rPr>
              <a:t>Casualties by Vehicle Type</a:t>
            </a:r>
            <a:endParaRPr lang="en-US" sz="4850" dirty="0"/>
          </a:p>
        </p:txBody>
      </p:sp>
      <p:pic>
        <p:nvPicPr>
          <p:cNvPr id="3" name="Image 0" descr="preencoded.png"/>
          <p:cNvPicPr>
            <a:picLocks noChangeAspect="1"/>
          </p:cNvPicPr>
          <p:nvPr/>
        </p:nvPicPr>
        <p:blipFill>
          <a:blip r:embed="rId3"/>
          <a:stretch>
            <a:fillRect/>
          </a:stretch>
        </p:blipFill>
        <p:spPr>
          <a:xfrm>
            <a:off x="864037" y="2032516"/>
            <a:ext cx="2947868" cy="1821894"/>
          </a:xfrm>
          <a:prstGeom prst="rect">
            <a:avLst/>
          </a:prstGeom>
        </p:spPr>
      </p:pic>
      <p:sp>
        <p:nvSpPr>
          <p:cNvPr id="4" name="Text 1"/>
          <p:cNvSpPr/>
          <p:nvPr/>
        </p:nvSpPr>
        <p:spPr>
          <a:xfrm>
            <a:off x="864037" y="4163020"/>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CFD0D8"/>
                </a:solidFill>
                <a:latin typeface="Roboto Medium" pitchFamily="34" charset="0"/>
                <a:ea typeface="Roboto Medium" pitchFamily="34" charset="-122"/>
                <a:cs typeface="Roboto Medium" pitchFamily="34" charset="-120"/>
              </a:rPr>
              <a:t>Cars</a:t>
            </a:r>
            <a:endParaRPr lang="en-US" sz="2400" dirty="0"/>
          </a:p>
        </p:txBody>
      </p:sp>
      <p:sp>
        <p:nvSpPr>
          <p:cNvPr id="5" name="Text 2"/>
          <p:cNvSpPr/>
          <p:nvPr/>
        </p:nvSpPr>
        <p:spPr>
          <a:xfrm>
            <a:off x="864037" y="4696897"/>
            <a:ext cx="2947868" cy="1975247"/>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Accounting for 79.8% of total casualties, cars are the most common vehicle type involved in road accidents.</a:t>
            </a:r>
            <a:endParaRPr lang="en-US" sz="1900" dirty="0"/>
          </a:p>
        </p:txBody>
      </p:sp>
      <p:pic>
        <p:nvPicPr>
          <p:cNvPr id="6" name="Image 1" descr="preencoded.png"/>
          <p:cNvPicPr>
            <a:picLocks noChangeAspect="1"/>
          </p:cNvPicPr>
          <p:nvPr/>
        </p:nvPicPr>
        <p:blipFill>
          <a:blip r:embed="rId4"/>
          <a:stretch>
            <a:fillRect/>
          </a:stretch>
        </p:blipFill>
        <p:spPr>
          <a:xfrm>
            <a:off x="4182189" y="2032516"/>
            <a:ext cx="2947868" cy="1821894"/>
          </a:xfrm>
          <a:prstGeom prst="rect">
            <a:avLst/>
          </a:prstGeom>
        </p:spPr>
      </p:pic>
      <p:sp>
        <p:nvSpPr>
          <p:cNvPr id="7" name="Text 3"/>
          <p:cNvSpPr/>
          <p:nvPr/>
        </p:nvSpPr>
        <p:spPr>
          <a:xfrm>
            <a:off x="4182189" y="4163020"/>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CFD0D8"/>
                </a:solidFill>
                <a:latin typeface="Roboto Medium" pitchFamily="34" charset="0"/>
                <a:ea typeface="Roboto Medium" pitchFamily="34" charset="-122"/>
                <a:cs typeface="Roboto Medium" pitchFamily="34" charset="-120"/>
              </a:rPr>
              <a:t>Motorcycles</a:t>
            </a:r>
            <a:endParaRPr lang="en-US" sz="2400" dirty="0"/>
          </a:p>
        </p:txBody>
      </p:sp>
      <p:sp>
        <p:nvSpPr>
          <p:cNvPr id="8" name="Text 4"/>
          <p:cNvSpPr/>
          <p:nvPr/>
        </p:nvSpPr>
        <p:spPr>
          <a:xfrm>
            <a:off x="4182189" y="4696897"/>
            <a:ext cx="2947868" cy="1975247"/>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Motorcycles contribute 8.8% of the total casualties, highlighting the vulnerability of this mode of transportation.</a:t>
            </a:r>
            <a:endParaRPr lang="en-US" sz="1900" dirty="0"/>
          </a:p>
        </p:txBody>
      </p:sp>
      <p:pic>
        <p:nvPicPr>
          <p:cNvPr id="9" name="Image 2" descr="preencoded.png"/>
          <p:cNvPicPr>
            <a:picLocks noChangeAspect="1"/>
          </p:cNvPicPr>
          <p:nvPr/>
        </p:nvPicPr>
        <p:blipFill>
          <a:blip r:embed="rId5"/>
          <a:stretch>
            <a:fillRect/>
          </a:stretch>
        </p:blipFill>
        <p:spPr>
          <a:xfrm>
            <a:off x="7500342" y="2032516"/>
            <a:ext cx="2947868" cy="1821894"/>
          </a:xfrm>
          <a:prstGeom prst="rect">
            <a:avLst/>
          </a:prstGeom>
        </p:spPr>
      </p:pic>
      <p:sp>
        <p:nvSpPr>
          <p:cNvPr id="10" name="Text 5"/>
          <p:cNvSpPr/>
          <p:nvPr/>
        </p:nvSpPr>
        <p:spPr>
          <a:xfrm>
            <a:off x="7500342" y="4163020"/>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CFD0D8"/>
                </a:solidFill>
                <a:latin typeface="Roboto Medium" pitchFamily="34" charset="0"/>
                <a:ea typeface="Roboto Medium" pitchFamily="34" charset="-122"/>
                <a:cs typeface="Roboto Medium" pitchFamily="34" charset="-120"/>
              </a:rPr>
              <a:t>Buses/Coaches</a:t>
            </a:r>
            <a:endParaRPr lang="en-US" sz="2400" dirty="0"/>
          </a:p>
        </p:txBody>
      </p:sp>
      <p:sp>
        <p:nvSpPr>
          <p:cNvPr id="11" name="Text 6"/>
          <p:cNvSpPr/>
          <p:nvPr/>
        </p:nvSpPr>
        <p:spPr>
          <a:xfrm>
            <a:off x="7500342" y="4696897"/>
            <a:ext cx="2947868" cy="2765346"/>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Bus and coach-related accidents account for 3.1% of total casualties, underscoring the need for enhanced safety measures in public transportation.</a:t>
            </a:r>
            <a:endParaRPr lang="en-US" sz="1900" dirty="0"/>
          </a:p>
        </p:txBody>
      </p:sp>
      <p:pic>
        <p:nvPicPr>
          <p:cNvPr id="12" name="Image 3" descr="preencoded.png"/>
          <p:cNvPicPr>
            <a:picLocks noChangeAspect="1"/>
          </p:cNvPicPr>
          <p:nvPr/>
        </p:nvPicPr>
        <p:blipFill>
          <a:blip r:embed="rId6"/>
          <a:stretch>
            <a:fillRect/>
          </a:stretch>
        </p:blipFill>
        <p:spPr>
          <a:xfrm>
            <a:off x="10818495" y="2032516"/>
            <a:ext cx="2947868" cy="1821894"/>
          </a:xfrm>
          <a:prstGeom prst="rect">
            <a:avLst/>
          </a:prstGeom>
        </p:spPr>
      </p:pic>
      <p:sp>
        <p:nvSpPr>
          <p:cNvPr id="13" name="Text 7"/>
          <p:cNvSpPr/>
          <p:nvPr/>
        </p:nvSpPr>
        <p:spPr>
          <a:xfrm>
            <a:off x="10818495" y="4163020"/>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CFD0D8"/>
                </a:solidFill>
                <a:latin typeface="Roboto Medium" pitchFamily="34" charset="0"/>
                <a:ea typeface="Roboto Medium" pitchFamily="34" charset="-122"/>
                <a:cs typeface="Roboto Medium" pitchFamily="34" charset="-120"/>
              </a:rPr>
              <a:t>Vans/Light Goods</a:t>
            </a:r>
            <a:endParaRPr lang="en-US" sz="2400" dirty="0"/>
          </a:p>
        </p:txBody>
      </p:sp>
      <p:sp>
        <p:nvSpPr>
          <p:cNvPr id="14" name="Text 8"/>
          <p:cNvSpPr/>
          <p:nvPr/>
        </p:nvSpPr>
        <p:spPr>
          <a:xfrm>
            <a:off x="10818495" y="4696897"/>
            <a:ext cx="2947868" cy="2765346"/>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Vans and light goods vehicles are involved in 8% of total casualties, emphasizing the importance of promoting safe driving practices in the commercial sector.</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52249" y="669608"/>
            <a:ext cx="6644640" cy="760928"/>
          </a:xfrm>
          <a:prstGeom prst="rect">
            <a:avLst/>
          </a:prstGeom>
          <a:noFill/>
          <a:ln/>
        </p:spPr>
        <p:txBody>
          <a:bodyPr wrap="none" lIns="0" tIns="0" rIns="0" bIns="0" rtlCol="0" anchor="t"/>
          <a:lstStyle/>
          <a:p>
            <a:pPr marL="0" indent="0">
              <a:lnSpc>
                <a:spcPts val="5950"/>
              </a:lnSpc>
              <a:buNone/>
            </a:pPr>
            <a:r>
              <a:rPr lang="en-US" sz="4750" dirty="0">
                <a:solidFill>
                  <a:srgbClr val="FFFFFF"/>
                </a:solidFill>
                <a:latin typeface="Roboto Medium" pitchFamily="34" charset="0"/>
                <a:ea typeface="Roboto Medium" pitchFamily="34" charset="-122"/>
                <a:cs typeface="Roboto Medium" pitchFamily="34" charset="-120"/>
              </a:rPr>
              <a:t>Casualties by Road Type</a:t>
            </a:r>
            <a:endParaRPr lang="en-US" sz="4750" dirty="0"/>
          </a:p>
        </p:txBody>
      </p:sp>
      <p:pic>
        <p:nvPicPr>
          <p:cNvPr id="3" name="Image 0" descr="preencoded.png"/>
          <p:cNvPicPr>
            <a:picLocks noChangeAspect="1"/>
          </p:cNvPicPr>
          <p:nvPr/>
        </p:nvPicPr>
        <p:blipFill>
          <a:blip r:embed="rId3"/>
          <a:stretch>
            <a:fillRect/>
          </a:stretch>
        </p:blipFill>
        <p:spPr>
          <a:xfrm>
            <a:off x="852249" y="1917502"/>
            <a:ext cx="4065151" cy="2512338"/>
          </a:xfrm>
          <a:prstGeom prst="rect">
            <a:avLst/>
          </a:prstGeom>
        </p:spPr>
      </p:pic>
      <p:sp>
        <p:nvSpPr>
          <p:cNvPr id="4" name="Text 1"/>
          <p:cNvSpPr/>
          <p:nvPr/>
        </p:nvSpPr>
        <p:spPr>
          <a:xfrm>
            <a:off x="852249" y="4734163"/>
            <a:ext cx="3043714" cy="380405"/>
          </a:xfrm>
          <a:prstGeom prst="rect">
            <a:avLst/>
          </a:prstGeom>
          <a:noFill/>
          <a:ln/>
        </p:spPr>
        <p:txBody>
          <a:bodyPr wrap="none" lIns="0" tIns="0" rIns="0" bIns="0" rtlCol="0" anchor="t"/>
          <a:lstStyle/>
          <a:p>
            <a:pPr marL="0" indent="0" algn="l">
              <a:lnSpc>
                <a:spcPts val="2950"/>
              </a:lnSpc>
              <a:buNone/>
            </a:pPr>
            <a:r>
              <a:rPr lang="en-US" sz="2350" dirty="0">
                <a:solidFill>
                  <a:srgbClr val="CFD0D8"/>
                </a:solidFill>
                <a:latin typeface="Roboto Medium" pitchFamily="34" charset="0"/>
                <a:ea typeface="Roboto Medium" pitchFamily="34" charset="-122"/>
                <a:cs typeface="Roboto Medium" pitchFamily="34" charset="-120"/>
              </a:rPr>
              <a:t>Single Carriageway</a:t>
            </a:r>
            <a:endParaRPr lang="en-US" sz="2350" dirty="0"/>
          </a:p>
        </p:txBody>
      </p:sp>
      <p:sp>
        <p:nvSpPr>
          <p:cNvPr id="5" name="Text 2"/>
          <p:cNvSpPr/>
          <p:nvPr/>
        </p:nvSpPr>
        <p:spPr>
          <a:xfrm>
            <a:off x="852249" y="5260658"/>
            <a:ext cx="4065151" cy="1947862"/>
          </a:xfrm>
          <a:prstGeom prst="rect">
            <a:avLst/>
          </a:prstGeom>
          <a:noFill/>
          <a:ln/>
        </p:spPr>
        <p:txBody>
          <a:bodyPr wrap="square" lIns="0" tIns="0" rIns="0" bIns="0" rtlCol="0" anchor="t"/>
          <a:lstStyle/>
          <a:p>
            <a:pPr marL="0" indent="0" algn="l">
              <a:lnSpc>
                <a:spcPts val="3050"/>
              </a:lnSpc>
              <a:buNone/>
            </a:pPr>
            <a:r>
              <a:rPr lang="en-US" sz="1900" dirty="0">
                <a:solidFill>
                  <a:srgbClr val="CFD0D8"/>
                </a:solidFill>
                <a:latin typeface="Roboto" pitchFamily="34" charset="0"/>
                <a:ea typeface="Roboto" pitchFamily="34" charset="-122"/>
                <a:cs typeface="Roboto" pitchFamily="34" charset="-120"/>
              </a:rPr>
              <a:t>The majority of casualties, 74.1%, occur on single carriageway roads, indicating the need for improved infrastructure and traffic management on these routes.</a:t>
            </a:r>
            <a:endParaRPr lang="en-US" sz="1900" dirty="0"/>
          </a:p>
        </p:txBody>
      </p:sp>
      <p:pic>
        <p:nvPicPr>
          <p:cNvPr id="6" name="Image 1" descr="preencoded.png"/>
          <p:cNvPicPr>
            <a:picLocks noChangeAspect="1"/>
          </p:cNvPicPr>
          <p:nvPr/>
        </p:nvPicPr>
        <p:blipFill>
          <a:blip r:embed="rId4"/>
          <a:stretch>
            <a:fillRect/>
          </a:stretch>
        </p:blipFill>
        <p:spPr>
          <a:xfrm>
            <a:off x="5282565" y="1917502"/>
            <a:ext cx="4065151" cy="2512338"/>
          </a:xfrm>
          <a:prstGeom prst="rect">
            <a:avLst/>
          </a:prstGeom>
        </p:spPr>
      </p:pic>
      <p:sp>
        <p:nvSpPr>
          <p:cNvPr id="7" name="Text 3"/>
          <p:cNvSpPr/>
          <p:nvPr/>
        </p:nvSpPr>
        <p:spPr>
          <a:xfrm>
            <a:off x="5282565" y="4734163"/>
            <a:ext cx="3043714" cy="380405"/>
          </a:xfrm>
          <a:prstGeom prst="rect">
            <a:avLst/>
          </a:prstGeom>
          <a:noFill/>
          <a:ln/>
        </p:spPr>
        <p:txBody>
          <a:bodyPr wrap="none" lIns="0" tIns="0" rIns="0" bIns="0" rtlCol="0" anchor="t"/>
          <a:lstStyle/>
          <a:p>
            <a:pPr marL="0" indent="0" algn="l">
              <a:lnSpc>
                <a:spcPts val="2950"/>
              </a:lnSpc>
              <a:buNone/>
            </a:pPr>
            <a:r>
              <a:rPr lang="en-US" sz="2350" dirty="0">
                <a:solidFill>
                  <a:srgbClr val="CFD0D8"/>
                </a:solidFill>
                <a:latin typeface="Roboto Medium" pitchFamily="34" charset="0"/>
                <a:ea typeface="Roboto Medium" pitchFamily="34" charset="-122"/>
                <a:cs typeface="Roboto Medium" pitchFamily="34" charset="-120"/>
              </a:rPr>
              <a:t>Dual Carriageway</a:t>
            </a:r>
            <a:endParaRPr lang="en-US" sz="2350" dirty="0"/>
          </a:p>
        </p:txBody>
      </p:sp>
      <p:sp>
        <p:nvSpPr>
          <p:cNvPr id="8" name="Text 4"/>
          <p:cNvSpPr/>
          <p:nvPr/>
        </p:nvSpPr>
        <p:spPr>
          <a:xfrm>
            <a:off x="5282565" y="5260658"/>
            <a:ext cx="4065151" cy="1558290"/>
          </a:xfrm>
          <a:prstGeom prst="rect">
            <a:avLst/>
          </a:prstGeom>
          <a:noFill/>
          <a:ln/>
        </p:spPr>
        <p:txBody>
          <a:bodyPr wrap="square" lIns="0" tIns="0" rIns="0" bIns="0" rtlCol="0" anchor="t"/>
          <a:lstStyle/>
          <a:p>
            <a:pPr marL="0" indent="0" algn="l">
              <a:lnSpc>
                <a:spcPts val="3050"/>
              </a:lnSpc>
              <a:buNone/>
            </a:pPr>
            <a:r>
              <a:rPr lang="en-US" sz="1900" dirty="0">
                <a:solidFill>
                  <a:srgbClr val="CFD0D8"/>
                </a:solidFill>
                <a:latin typeface="Roboto" pitchFamily="34" charset="0"/>
                <a:ea typeface="Roboto" pitchFamily="34" charset="-122"/>
                <a:cs typeface="Roboto" pitchFamily="34" charset="-120"/>
              </a:rPr>
              <a:t>Dual carriageway roads account for 16.1% of total casualties, suggesting that safety measures on these highways should also be a priority.</a:t>
            </a:r>
            <a:endParaRPr lang="en-US" sz="1900" dirty="0"/>
          </a:p>
        </p:txBody>
      </p:sp>
      <p:pic>
        <p:nvPicPr>
          <p:cNvPr id="9" name="Image 2" descr="preencoded.png"/>
          <p:cNvPicPr>
            <a:picLocks noChangeAspect="1"/>
          </p:cNvPicPr>
          <p:nvPr/>
        </p:nvPicPr>
        <p:blipFill>
          <a:blip r:embed="rId5"/>
          <a:stretch>
            <a:fillRect/>
          </a:stretch>
        </p:blipFill>
        <p:spPr>
          <a:xfrm>
            <a:off x="9712881" y="1917502"/>
            <a:ext cx="4065151" cy="2512338"/>
          </a:xfrm>
          <a:prstGeom prst="rect">
            <a:avLst/>
          </a:prstGeom>
        </p:spPr>
      </p:pic>
      <p:sp>
        <p:nvSpPr>
          <p:cNvPr id="10" name="Text 5"/>
          <p:cNvSpPr/>
          <p:nvPr/>
        </p:nvSpPr>
        <p:spPr>
          <a:xfrm>
            <a:off x="9712881" y="4734163"/>
            <a:ext cx="3043714" cy="380405"/>
          </a:xfrm>
          <a:prstGeom prst="rect">
            <a:avLst/>
          </a:prstGeom>
          <a:noFill/>
          <a:ln/>
        </p:spPr>
        <p:txBody>
          <a:bodyPr wrap="none" lIns="0" tIns="0" rIns="0" bIns="0" rtlCol="0" anchor="t"/>
          <a:lstStyle/>
          <a:p>
            <a:pPr marL="0" indent="0" algn="l">
              <a:lnSpc>
                <a:spcPts val="2950"/>
              </a:lnSpc>
              <a:buNone/>
            </a:pPr>
            <a:r>
              <a:rPr lang="en-US" sz="2350" dirty="0">
                <a:solidFill>
                  <a:srgbClr val="CFD0D8"/>
                </a:solidFill>
                <a:latin typeface="Roboto Medium" pitchFamily="34" charset="0"/>
                <a:ea typeface="Roboto Medium" pitchFamily="34" charset="-122"/>
                <a:cs typeface="Roboto Medium" pitchFamily="34" charset="-120"/>
              </a:rPr>
              <a:t>Other Road Types</a:t>
            </a:r>
            <a:endParaRPr lang="en-US" sz="2350" dirty="0"/>
          </a:p>
        </p:txBody>
      </p:sp>
      <p:sp>
        <p:nvSpPr>
          <p:cNvPr id="11" name="Text 6"/>
          <p:cNvSpPr/>
          <p:nvPr/>
        </p:nvSpPr>
        <p:spPr>
          <a:xfrm>
            <a:off x="9712881" y="5260658"/>
            <a:ext cx="4065151" cy="2337435"/>
          </a:xfrm>
          <a:prstGeom prst="rect">
            <a:avLst/>
          </a:prstGeom>
          <a:noFill/>
          <a:ln/>
        </p:spPr>
        <p:txBody>
          <a:bodyPr wrap="square" lIns="0" tIns="0" rIns="0" bIns="0" rtlCol="0" anchor="t"/>
          <a:lstStyle/>
          <a:p>
            <a:pPr marL="0" indent="0" algn="l">
              <a:lnSpc>
                <a:spcPts val="3050"/>
              </a:lnSpc>
              <a:buNone/>
            </a:pPr>
            <a:r>
              <a:rPr lang="en-US" sz="1900" dirty="0">
                <a:solidFill>
                  <a:srgbClr val="CFD0D8"/>
                </a:solidFill>
                <a:latin typeface="Roboto" pitchFamily="34" charset="0"/>
                <a:ea typeface="Roboto" pitchFamily="34" charset="-122"/>
                <a:cs typeface="Roboto" pitchFamily="34" charset="-120"/>
              </a:rPr>
              <a:t>Roundabouts, one-way streets, and slip roads make up the remaining 9.8% of casualties, highlighting the importance of considering the unique safety challenges posed by diverse road configurations.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3554" y="739497"/>
            <a:ext cx="7128629" cy="726400"/>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Roboto Medium" pitchFamily="34" charset="0"/>
                <a:ea typeface="Roboto Medium" pitchFamily="34" charset="-122"/>
                <a:cs typeface="Roboto Medium" pitchFamily="34" charset="-120"/>
              </a:rPr>
              <a:t>Casualties by Road Surface</a:t>
            </a:r>
            <a:endParaRPr lang="en-US" sz="4550" dirty="0"/>
          </a:p>
        </p:txBody>
      </p:sp>
      <p:pic>
        <p:nvPicPr>
          <p:cNvPr id="3" name="Image 0" descr="preencoded.png"/>
          <p:cNvPicPr>
            <a:picLocks noChangeAspect="1"/>
          </p:cNvPicPr>
          <p:nvPr/>
        </p:nvPicPr>
        <p:blipFill>
          <a:blip r:embed="rId3"/>
          <a:stretch>
            <a:fillRect/>
          </a:stretch>
        </p:blipFill>
        <p:spPr>
          <a:xfrm>
            <a:off x="813554" y="1930718"/>
            <a:ext cx="4101941" cy="2535079"/>
          </a:xfrm>
          <a:prstGeom prst="rect">
            <a:avLst/>
          </a:prstGeom>
        </p:spPr>
      </p:pic>
      <p:sp>
        <p:nvSpPr>
          <p:cNvPr id="4" name="Text 1"/>
          <p:cNvSpPr/>
          <p:nvPr/>
        </p:nvSpPr>
        <p:spPr>
          <a:xfrm>
            <a:off x="813554" y="4756309"/>
            <a:ext cx="2905720" cy="363260"/>
          </a:xfrm>
          <a:prstGeom prst="rect">
            <a:avLst/>
          </a:prstGeom>
          <a:noFill/>
          <a:ln/>
        </p:spPr>
        <p:txBody>
          <a:bodyPr wrap="non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Dry Roads</a:t>
            </a:r>
            <a:endParaRPr lang="en-US" sz="2250" dirty="0"/>
          </a:p>
        </p:txBody>
      </p:sp>
      <p:sp>
        <p:nvSpPr>
          <p:cNvPr id="5" name="Text 2"/>
          <p:cNvSpPr/>
          <p:nvPr/>
        </p:nvSpPr>
        <p:spPr>
          <a:xfrm>
            <a:off x="813554" y="5258991"/>
            <a:ext cx="4101941" cy="1859161"/>
          </a:xfrm>
          <a:prstGeom prst="rect">
            <a:avLst/>
          </a:prstGeom>
          <a:noFill/>
          <a:ln/>
        </p:spPr>
        <p:txBody>
          <a:bodyPr wrap="square" lIns="0" tIns="0" rIns="0" bIns="0" rtlCol="0" anchor="t"/>
          <a:lstStyle/>
          <a:p>
            <a:pPr marL="0" indent="0" algn="l">
              <a:lnSpc>
                <a:spcPts val="2900"/>
              </a:lnSpc>
              <a:buNone/>
            </a:pPr>
            <a:r>
              <a:rPr lang="en-US" sz="1800" dirty="0">
                <a:solidFill>
                  <a:srgbClr val="CFD0D8"/>
                </a:solidFill>
                <a:latin typeface="Roboto" pitchFamily="34" charset="0"/>
                <a:ea typeface="Roboto" pitchFamily="34" charset="-122"/>
                <a:cs typeface="Roboto" pitchFamily="34" charset="-120"/>
              </a:rPr>
              <a:t>The majority of casualties, 66.8%, occur on dry road surfaces, emphasizing the need for proactive maintenance and addressing potential hazards on these seemingly safe conditions.</a:t>
            </a:r>
            <a:endParaRPr lang="en-US" sz="1800" dirty="0"/>
          </a:p>
        </p:txBody>
      </p:sp>
      <p:pic>
        <p:nvPicPr>
          <p:cNvPr id="6" name="Image 1" descr="preencoded.png"/>
          <p:cNvPicPr>
            <a:picLocks noChangeAspect="1"/>
          </p:cNvPicPr>
          <p:nvPr/>
        </p:nvPicPr>
        <p:blipFill>
          <a:blip r:embed="rId4"/>
          <a:stretch>
            <a:fillRect/>
          </a:stretch>
        </p:blipFill>
        <p:spPr>
          <a:xfrm>
            <a:off x="5264110" y="1930718"/>
            <a:ext cx="4102060" cy="2535198"/>
          </a:xfrm>
          <a:prstGeom prst="rect">
            <a:avLst/>
          </a:prstGeom>
        </p:spPr>
      </p:pic>
      <p:sp>
        <p:nvSpPr>
          <p:cNvPr id="7" name="Text 3"/>
          <p:cNvSpPr/>
          <p:nvPr/>
        </p:nvSpPr>
        <p:spPr>
          <a:xfrm>
            <a:off x="5264110" y="4756428"/>
            <a:ext cx="2905720" cy="363260"/>
          </a:xfrm>
          <a:prstGeom prst="rect">
            <a:avLst/>
          </a:prstGeom>
          <a:noFill/>
          <a:ln/>
        </p:spPr>
        <p:txBody>
          <a:bodyPr wrap="non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Wet Roads</a:t>
            </a:r>
            <a:endParaRPr lang="en-US" sz="2250" dirty="0"/>
          </a:p>
        </p:txBody>
      </p:sp>
      <p:sp>
        <p:nvSpPr>
          <p:cNvPr id="8" name="Text 4"/>
          <p:cNvSpPr/>
          <p:nvPr/>
        </p:nvSpPr>
        <p:spPr>
          <a:xfrm>
            <a:off x="5264110" y="5259110"/>
            <a:ext cx="4102060" cy="2230993"/>
          </a:xfrm>
          <a:prstGeom prst="rect">
            <a:avLst/>
          </a:prstGeom>
          <a:noFill/>
          <a:ln/>
        </p:spPr>
        <p:txBody>
          <a:bodyPr wrap="square" lIns="0" tIns="0" rIns="0" bIns="0" rtlCol="0" anchor="t"/>
          <a:lstStyle/>
          <a:p>
            <a:pPr marL="0" indent="0" algn="l">
              <a:lnSpc>
                <a:spcPts val="2900"/>
              </a:lnSpc>
              <a:buNone/>
            </a:pPr>
            <a:r>
              <a:rPr lang="en-US" sz="1800" dirty="0">
                <a:solidFill>
                  <a:srgbClr val="CFD0D8"/>
                </a:solidFill>
                <a:latin typeface="Roboto" pitchFamily="34" charset="0"/>
                <a:ea typeface="Roboto" pitchFamily="34" charset="-122"/>
                <a:cs typeface="Roboto" pitchFamily="34" charset="-120"/>
              </a:rPr>
              <a:t>Wet road surfaces account for 27.5% of total casualties, underscoring the importance of educating drivers on safe driving practices in inclement weather and ensuring proper drainage infrastructure.</a:t>
            </a:r>
            <a:endParaRPr lang="en-US" sz="1800" dirty="0"/>
          </a:p>
        </p:txBody>
      </p:sp>
      <p:pic>
        <p:nvPicPr>
          <p:cNvPr id="9" name="Image 2" descr="preencoded.png"/>
          <p:cNvPicPr>
            <a:picLocks noChangeAspect="1"/>
          </p:cNvPicPr>
          <p:nvPr/>
        </p:nvPicPr>
        <p:blipFill>
          <a:blip r:embed="rId5"/>
          <a:stretch>
            <a:fillRect/>
          </a:stretch>
        </p:blipFill>
        <p:spPr>
          <a:xfrm>
            <a:off x="9714786" y="1930718"/>
            <a:ext cx="4101941" cy="2535079"/>
          </a:xfrm>
          <a:prstGeom prst="rect">
            <a:avLst/>
          </a:prstGeom>
        </p:spPr>
      </p:pic>
      <p:sp>
        <p:nvSpPr>
          <p:cNvPr id="10" name="Text 5"/>
          <p:cNvSpPr/>
          <p:nvPr/>
        </p:nvSpPr>
        <p:spPr>
          <a:xfrm>
            <a:off x="9714786" y="4756309"/>
            <a:ext cx="2905720" cy="363260"/>
          </a:xfrm>
          <a:prstGeom prst="rect">
            <a:avLst/>
          </a:prstGeom>
          <a:noFill/>
          <a:ln/>
        </p:spPr>
        <p:txBody>
          <a:bodyPr wrap="non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Snow/Ice</a:t>
            </a:r>
            <a:endParaRPr lang="en-US" sz="2250" dirty="0"/>
          </a:p>
        </p:txBody>
      </p:sp>
      <p:sp>
        <p:nvSpPr>
          <p:cNvPr id="11" name="Text 6"/>
          <p:cNvSpPr/>
          <p:nvPr/>
        </p:nvSpPr>
        <p:spPr>
          <a:xfrm>
            <a:off x="9714786" y="5258991"/>
            <a:ext cx="4101941" cy="2230993"/>
          </a:xfrm>
          <a:prstGeom prst="rect">
            <a:avLst/>
          </a:prstGeom>
          <a:noFill/>
          <a:ln/>
        </p:spPr>
        <p:txBody>
          <a:bodyPr wrap="square" lIns="0" tIns="0" rIns="0" bIns="0" rtlCol="0" anchor="t"/>
          <a:lstStyle/>
          <a:p>
            <a:pPr marL="0" indent="0" algn="l">
              <a:lnSpc>
                <a:spcPts val="2900"/>
              </a:lnSpc>
              <a:buNone/>
            </a:pPr>
            <a:r>
              <a:rPr lang="en-US" sz="1800" dirty="0">
                <a:solidFill>
                  <a:srgbClr val="CFD0D8"/>
                </a:solidFill>
                <a:latin typeface="Roboto" pitchFamily="34" charset="0"/>
                <a:ea typeface="Roboto" pitchFamily="34" charset="-122"/>
                <a:cs typeface="Roboto" pitchFamily="34" charset="-120"/>
              </a:rPr>
              <a:t>Accidents on roads with snow or ice conditions contribute 5.7% of total casualties, highlighting the critical need for effective winter maintenance and driver preparedness in cold-weather regions.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829628"/>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FFFFFF"/>
                </a:solidFill>
                <a:latin typeface="Roboto Medium" pitchFamily="34" charset="0"/>
                <a:ea typeface="Roboto Medium" pitchFamily="34" charset="-122"/>
                <a:cs typeface="Roboto Medium" pitchFamily="34" charset="-120"/>
              </a:rPr>
              <a:t>Casualties by Location and Light Condition</a:t>
            </a:r>
            <a:endParaRPr lang="en-US" sz="4850" dirty="0"/>
          </a:p>
        </p:txBody>
      </p:sp>
      <p:sp>
        <p:nvSpPr>
          <p:cNvPr id="4" name="Text 1"/>
          <p:cNvSpPr/>
          <p:nvPr/>
        </p:nvSpPr>
        <p:spPr>
          <a:xfrm>
            <a:off x="864037" y="298977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Medium" pitchFamily="34" charset="0"/>
                <a:ea typeface="Roboto Medium" pitchFamily="34" charset="-122"/>
                <a:cs typeface="Roboto Medium" pitchFamily="34" charset="-120"/>
              </a:rPr>
              <a:t>Urban vs. Rural</a:t>
            </a:r>
            <a:endParaRPr lang="en-US" sz="2400" dirty="0"/>
          </a:p>
        </p:txBody>
      </p:sp>
      <p:sp>
        <p:nvSpPr>
          <p:cNvPr id="5" name="Text 2"/>
          <p:cNvSpPr/>
          <p:nvPr/>
        </p:nvSpPr>
        <p:spPr>
          <a:xfrm>
            <a:off x="864037" y="3622358"/>
            <a:ext cx="3406854" cy="3160395"/>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The data reveals that 61.2% of casualties occur in urban areas, while 38.8% happen in rural settings. This information can guide targeted safety interventions and resource allocation in both urban and rural transportation networks.</a:t>
            </a:r>
            <a:endParaRPr lang="en-US" sz="1900" dirty="0"/>
          </a:p>
        </p:txBody>
      </p:sp>
      <p:sp>
        <p:nvSpPr>
          <p:cNvPr id="6" name="Text 3"/>
          <p:cNvSpPr/>
          <p:nvPr/>
        </p:nvSpPr>
        <p:spPr>
          <a:xfrm>
            <a:off x="4880729" y="298977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Medium" pitchFamily="34" charset="0"/>
                <a:ea typeface="Roboto Medium" pitchFamily="34" charset="-122"/>
                <a:cs typeface="Roboto Medium" pitchFamily="34" charset="-120"/>
              </a:rPr>
              <a:t>Light Conditions</a:t>
            </a:r>
            <a:endParaRPr lang="en-US" sz="2400" dirty="0"/>
          </a:p>
        </p:txBody>
      </p:sp>
      <p:sp>
        <p:nvSpPr>
          <p:cNvPr id="7" name="Text 4"/>
          <p:cNvSpPr/>
          <p:nvPr/>
        </p:nvSpPr>
        <p:spPr>
          <a:xfrm>
            <a:off x="4880729" y="3622358"/>
            <a:ext cx="3406854" cy="3555444"/>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Interestingly, 72.9% of casualties take place in dark conditions, compared to 27.1% in daylight. This finding underscores the need for enhanced street lighting, improved visibility, and driver awareness in low-light environments.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4019" y="568881"/>
            <a:ext cx="5725120" cy="646509"/>
          </a:xfrm>
          <a:prstGeom prst="rect">
            <a:avLst/>
          </a:prstGeom>
          <a:noFill/>
          <a:ln/>
        </p:spPr>
        <p:txBody>
          <a:bodyPr wrap="none" lIns="0" tIns="0" rIns="0" bIns="0" rtlCol="0" anchor="t"/>
          <a:lstStyle/>
          <a:p>
            <a:pPr marL="0" indent="0">
              <a:lnSpc>
                <a:spcPts val="5050"/>
              </a:lnSpc>
              <a:buNone/>
            </a:pPr>
            <a:r>
              <a:rPr lang="en-US" sz="4050" dirty="0">
                <a:solidFill>
                  <a:srgbClr val="FFFFFF"/>
                </a:solidFill>
                <a:latin typeface="Roboto Medium" pitchFamily="34" charset="0"/>
                <a:ea typeface="Roboto Medium" pitchFamily="34" charset="-122"/>
                <a:cs typeface="Roboto Medium" pitchFamily="34" charset="-120"/>
              </a:rPr>
              <a:t>Monthly Casualty Trends</a:t>
            </a:r>
            <a:endParaRPr lang="en-US" sz="4050" dirty="0"/>
          </a:p>
        </p:txBody>
      </p:sp>
      <p:pic>
        <p:nvPicPr>
          <p:cNvPr id="3" name="Image 0" descr="preencoded.png"/>
          <p:cNvPicPr>
            <a:picLocks noChangeAspect="1"/>
          </p:cNvPicPr>
          <p:nvPr/>
        </p:nvPicPr>
        <p:blipFill>
          <a:blip r:embed="rId3"/>
          <a:stretch>
            <a:fillRect/>
          </a:stretch>
        </p:blipFill>
        <p:spPr>
          <a:xfrm>
            <a:off x="1089708" y="1283922"/>
            <a:ext cx="11529012" cy="3977759"/>
          </a:xfrm>
          <a:prstGeom prst="rect">
            <a:avLst/>
          </a:prstGeom>
        </p:spPr>
      </p:pic>
      <p:sp>
        <p:nvSpPr>
          <p:cNvPr id="4" name="Text 1"/>
          <p:cNvSpPr/>
          <p:nvPr/>
        </p:nvSpPr>
        <p:spPr>
          <a:xfrm>
            <a:off x="724019" y="5865495"/>
            <a:ext cx="2586038" cy="323255"/>
          </a:xfrm>
          <a:prstGeom prst="rect">
            <a:avLst/>
          </a:prstGeom>
          <a:noFill/>
          <a:ln/>
        </p:spPr>
        <p:txBody>
          <a:bodyPr wrap="none" lIns="0" tIns="0" rIns="0" bIns="0" rtlCol="0" anchor="t"/>
          <a:lstStyle/>
          <a:p>
            <a:pPr marL="0" indent="0" algn="l">
              <a:lnSpc>
                <a:spcPts val="2500"/>
              </a:lnSpc>
              <a:buNone/>
            </a:pPr>
            <a:r>
              <a:rPr lang="en-US" sz="2400" dirty="0">
                <a:solidFill>
                  <a:srgbClr val="CFD0D8"/>
                </a:solidFill>
                <a:latin typeface="Roboto Medium" pitchFamily="34" charset="0"/>
                <a:ea typeface="Roboto Medium" pitchFamily="34" charset="-122"/>
                <a:cs typeface="Roboto Medium" pitchFamily="34" charset="-120"/>
              </a:rPr>
              <a:t>Overall Trend</a:t>
            </a:r>
            <a:endParaRPr lang="en-US" sz="2400" dirty="0"/>
          </a:p>
        </p:txBody>
      </p:sp>
      <p:sp>
        <p:nvSpPr>
          <p:cNvPr id="5" name="Text 2"/>
          <p:cNvSpPr/>
          <p:nvPr/>
        </p:nvSpPr>
        <p:spPr>
          <a:xfrm>
            <a:off x="724019" y="6312813"/>
            <a:ext cx="6436043" cy="1654969"/>
          </a:xfrm>
          <a:prstGeom prst="rect">
            <a:avLst/>
          </a:prstGeom>
          <a:noFill/>
          <a:ln/>
        </p:spPr>
        <p:txBody>
          <a:bodyPr wrap="square" lIns="0" tIns="0" rIns="0" bIns="0" rtlCol="0" anchor="t"/>
          <a:lstStyle/>
          <a:p>
            <a:pPr marL="0" indent="0" algn="l">
              <a:lnSpc>
                <a:spcPts val="2600"/>
              </a:lnSpc>
              <a:buNone/>
            </a:pPr>
            <a:r>
              <a:rPr lang="en-US" dirty="0">
                <a:solidFill>
                  <a:srgbClr val="CFD0D8"/>
                </a:solidFill>
                <a:latin typeface="Roboto" pitchFamily="34" charset="0"/>
                <a:ea typeface="Roboto" pitchFamily="34" charset="-122"/>
                <a:cs typeface="Roboto" pitchFamily="34" charset="-120"/>
              </a:rPr>
              <a:t>The line graph depicting the monthly casualty trends for the current year (2022) shows a relatively stable pattern, with some minor fluctuations throughout the months. This data can be used to identify seasonal patterns and potential contributing factors to guide targeted interventions.</a:t>
            </a:r>
            <a:endParaRPr lang="en-US" dirty="0"/>
          </a:p>
        </p:txBody>
      </p:sp>
      <p:sp>
        <p:nvSpPr>
          <p:cNvPr id="7" name="Text 3"/>
          <p:cNvSpPr/>
          <p:nvPr/>
        </p:nvSpPr>
        <p:spPr>
          <a:xfrm>
            <a:off x="7470338" y="5865495"/>
            <a:ext cx="2969895" cy="323255"/>
          </a:xfrm>
          <a:prstGeom prst="rect">
            <a:avLst/>
          </a:prstGeom>
          <a:noFill/>
          <a:ln/>
        </p:spPr>
        <p:txBody>
          <a:bodyPr wrap="none" lIns="0" tIns="0" rIns="0" bIns="0" rtlCol="0" anchor="t"/>
          <a:lstStyle/>
          <a:p>
            <a:pPr marL="0" indent="0" algn="l">
              <a:lnSpc>
                <a:spcPts val="2500"/>
              </a:lnSpc>
              <a:buNone/>
            </a:pPr>
            <a:r>
              <a:rPr lang="en-US" sz="2400" dirty="0">
                <a:solidFill>
                  <a:srgbClr val="CFD0D8"/>
                </a:solidFill>
                <a:latin typeface="Roboto Medium" pitchFamily="34" charset="0"/>
                <a:ea typeface="Roboto Medium" pitchFamily="34" charset="-122"/>
                <a:cs typeface="Roboto Medium" pitchFamily="34" charset="-120"/>
              </a:rPr>
              <a:t>Year-on-Year Comparison</a:t>
            </a:r>
            <a:endParaRPr lang="en-US" sz="2400" dirty="0"/>
          </a:p>
        </p:txBody>
      </p:sp>
      <p:sp>
        <p:nvSpPr>
          <p:cNvPr id="8" name="Text 4"/>
          <p:cNvSpPr/>
          <p:nvPr/>
        </p:nvSpPr>
        <p:spPr>
          <a:xfrm>
            <a:off x="7470338" y="6312813"/>
            <a:ext cx="6436043" cy="1654969"/>
          </a:xfrm>
          <a:prstGeom prst="rect">
            <a:avLst/>
          </a:prstGeom>
          <a:noFill/>
          <a:ln/>
        </p:spPr>
        <p:txBody>
          <a:bodyPr wrap="square" lIns="0" tIns="0" rIns="0" bIns="0" rtlCol="0" anchor="t"/>
          <a:lstStyle/>
          <a:p>
            <a:pPr marL="0" indent="0" algn="l">
              <a:lnSpc>
                <a:spcPts val="2600"/>
              </a:lnSpc>
              <a:buNone/>
            </a:pPr>
            <a:r>
              <a:rPr lang="en-US" dirty="0">
                <a:solidFill>
                  <a:srgbClr val="CFD0D8"/>
                </a:solidFill>
                <a:latin typeface="Roboto" pitchFamily="34" charset="0"/>
                <a:ea typeface="Roboto" pitchFamily="34" charset="-122"/>
                <a:cs typeface="Roboto" pitchFamily="34" charset="-120"/>
              </a:rPr>
              <a:t>Comparing the current year's trend to the previous year (2021) allows transportation professionals to identify any significant changes or deviations in the overall road accident landscape. This comparative analysis can inform policy decisions and resource allocation to address emerging issues.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3547" y="592098"/>
            <a:ext cx="6626662" cy="672822"/>
          </a:xfrm>
          <a:prstGeom prst="rect">
            <a:avLst/>
          </a:prstGeom>
          <a:noFill/>
          <a:ln/>
        </p:spPr>
        <p:txBody>
          <a:bodyPr wrap="none" lIns="0" tIns="0" rIns="0" bIns="0" rtlCol="0" anchor="t"/>
          <a:lstStyle/>
          <a:p>
            <a:pPr marL="0" indent="0">
              <a:lnSpc>
                <a:spcPts val="5250"/>
              </a:lnSpc>
              <a:buNone/>
            </a:pPr>
            <a:r>
              <a:rPr lang="en-US" sz="4200" dirty="0">
                <a:solidFill>
                  <a:srgbClr val="FFFFFF"/>
                </a:solidFill>
                <a:latin typeface="Roboto Medium" pitchFamily="34" charset="0"/>
                <a:ea typeface="Roboto Medium" pitchFamily="34" charset="-122"/>
                <a:cs typeface="Roboto Medium" pitchFamily="34" charset="-120"/>
              </a:rPr>
              <a:t>Filtering and Customization</a:t>
            </a:r>
            <a:endParaRPr lang="en-US" sz="4200" dirty="0"/>
          </a:p>
        </p:txBody>
      </p:sp>
      <p:pic>
        <p:nvPicPr>
          <p:cNvPr id="3" name="Image 0" descr="preencoded.png"/>
          <p:cNvPicPr>
            <a:picLocks noChangeAspect="1"/>
          </p:cNvPicPr>
          <p:nvPr/>
        </p:nvPicPr>
        <p:blipFill>
          <a:blip r:embed="rId3"/>
          <a:stretch>
            <a:fillRect/>
          </a:stretch>
        </p:blipFill>
        <p:spPr>
          <a:xfrm>
            <a:off x="753547" y="1695569"/>
            <a:ext cx="4159091" cy="2570440"/>
          </a:xfrm>
          <a:prstGeom prst="rect">
            <a:avLst/>
          </a:prstGeom>
        </p:spPr>
      </p:pic>
      <p:sp>
        <p:nvSpPr>
          <p:cNvPr id="4" name="Text 1"/>
          <p:cNvSpPr/>
          <p:nvPr/>
        </p:nvSpPr>
        <p:spPr>
          <a:xfrm>
            <a:off x="753547" y="4535091"/>
            <a:ext cx="2691646" cy="336471"/>
          </a:xfrm>
          <a:prstGeom prst="rect">
            <a:avLst/>
          </a:prstGeom>
          <a:noFill/>
          <a:ln/>
        </p:spPr>
        <p:txBody>
          <a:bodyPr wrap="none" lIns="0" tIns="0" rIns="0" bIns="0" rtlCol="0" anchor="t"/>
          <a:lstStyle/>
          <a:p>
            <a:pPr marL="0" indent="0" algn="l">
              <a:lnSpc>
                <a:spcPts val="2600"/>
              </a:lnSpc>
              <a:buNone/>
            </a:pPr>
            <a:r>
              <a:rPr lang="en-US" sz="2400" dirty="0">
                <a:solidFill>
                  <a:srgbClr val="CFD0D8"/>
                </a:solidFill>
                <a:latin typeface="Roboto Medium" pitchFamily="34" charset="0"/>
                <a:ea typeface="Roboto Medium" pitchFamily="34" charset="-122"/>
                <a:cs typeface="Roboto Medium" pitchFamily="34" charset="-120"/>
              </a:rPr>
              <a:t>Accident Date</a:t>
            </a:r>
            <a:endParaRPr lang="en-US" sz="2400" dirty="0"/>
          </a:p>
        </p:txBody>
      </p:sp>
      <p:sp>
        <p:nvSpPr>
          <p:cNvPr id="5" name="Text 2"/>
          <p:cNvSpPr/>
          <p:nvPr/>
        </p:nvSpPr>
        <p:spPr>
          <a:xfrm>
            <a:off x="753547" y="5000744"/>
            <a:ext cx="4159091" cy="2067401"/>
          </a:xfrm>
          <a:prstGeom prst="rect">
            <a:avLst/>
          </a:prstGeom>
          <a:noFill/>
          <a:ln/>
        </p:spPr>
        <p:txBody>
          <a:bodyPr wrap="square" lIns="0" tIns="0" rIns="0" bIns="0" rtlCol="0" anchor="t"/>
          <a:lstStyle/>
          <a:p>
            <a:pPr marL="0" indent="0" algn="l">
              <a:lnSpc>
                <a:spcPts val="2700"/>
              </a:lnSpc>
              <a:buNone/>
            </a:pPr>
            <a:r>
              <a:rPr lang="en-US" dirty="0">
                <a:solidFill>
                  <a:srgbClr val="CFD0D8"/>
                </a:solidFill>
                <a:latin typeface="Roboto" pitchFamily="34" charset="0"/>
                <a:ea typeface="Roboto" pitchFamily="34" charset="-122"/>
                <a:cs typeface="Roboto" pitchFamily="34" charset="-120"/>
              </a:rPr>
              <a:t>The dashboard offers the ability to filter the data by different time periods, such as "All Periods," "2021," and "2022." This allows users to analyze trends and changes over time, supporting data-driven decision-making.</a:t>
            </a:r>
            <a:endParaRPr lang="en-US" dirty="0"/>
          </a:p>
        </p:txBody>
      </p:sp>
      <p:pic>
        <p:nvPicPr>
          <p:cNvPr id="6" name="Image 1" descr="preencoded.png"/>
          <p:cNvPicPr>
            <a:picLocks noChangeAspect="1"/>
          </p:cNvPicPr>
          <p:nvPr/>
        </p:nvPicPr>
        <p:blipFill>
          <a:blip r:embed="rId4"/>
          <a:stretch>
            <a:fillRect/>
          </a:stretch>
        </p:blipFill>
        <p:spPr>
          <a:xfrm>
            <a:off x="5235535" y="1695569"/>
            <a:ext cx="4159210" cy="2570559"/>
          </a:xfrm>
          <a:prstGeom prst="rect">
            <a:avLst/>
          </a:prstGeom>
        </p:spPr>
      </p:pic>
      <p:sp>
        <p:nvSpPr>
          <p:cNvPr id="7" name="Text 3"/>
          <p:cNvSpPr/>
          <p:nvPr/>
        </p:nvSpPr>
        <p:spPr>
          <a:xfrm>
            <a:off x="5235535" y="4535210"/>
            <a:ext cx="2691646" cy="336471"/>
          </a:xfrm>
          <a:prstGeom prst="rect">
            <a:avLst/>
          </a:prstGeom>
          <a:noFill/>
          <a:ln/>
        </p:spPr>
        <p:txBody>
          <a:bodyPr wrap="none" lIns="0" tIns="0" rIns="0" bIns="0" rtlCol="0" anchor="t"/>
          <a:lstStyle/>
          <a:p>
            <a:pPr marL="0" indent="0" algn="l">
              <a:lnSpc>
                <a:spcPts val="2600"/>
              </a:lnSpc>
              <a:buNone/>
            </a:pPr>
            <a:r>
              <a:rPr lang="en-US" sz="2400" dirty="0">
                <a:solidFill>
                  <a:srgbClr val="CFD0D8"/>
                </a:solidFill>
                <a:latin typeface="Roboto Medium" pitchFamily="34" charset="0"/>
                <a:ea typeface="Roboto Medium" pitchFamily="34" charset="-122"/>
                <a:cs typeface="Roboto Medium" pitchFamily="34" charset="-120"/>
              </a:rPr>
              <a:t>Urban or </a:t>
            </a:r>
            <a:r>
              <a:rPr lang="en-US" sz="2800" dirty="0">
                <a:solidFill>
                  <a:srgbClr val="CFD0D8"/>
                </a:solidFill>
                <a:latin typeface="Roboto Medium" pitchFamily="34" charset="0"/>
                <a:ea typeface="Roboto Medium" pitchFamily="34" charset="-122"/>
              </a:rPr>
              <a:t>Rural</a:t>
            </a:r>
          </a:p>
        </p:txBody>
      </p:sp>
      <p:sp>
        <p:nvSpPr>
          <p:cNvPr id="8" name="Text 4"/>
          <p:cNvSpPr/>
          <p:nvPr/>
        </p:nvSpPr>
        <p:spPr>
          <a:xfrm>
            <a:off x="5235535" y="5000863"/>
            <a:ext cx="4159210" cy="2067401"/>
          </a:xfrm>
          <a:prstGeom prst="rect">
            <a:avLst/>
          </a:prstGeom>
          <a:noFill/>
          <a:ln/>
        </p:spPr>
        <p:txBody>
          <a:bodyPr wrap="square" lIns="0" tIns="0" rIns="0" bIns="0" rtlCol="0" anchor="t"/>
          <a:lstStyle/>
          <a:p>
            <a:pPr marL="0" indent="0" algn="l">
              <a:lnSpc>
                <a:spcPts val="2700"/>
              </a:lnSpc>
              <a:buNone/>
            </a:pPr>
            <a:r>
              <a:rPr lang="en-US" dirty="0">
                <a:solidFill>
                  <a:srgbClr val="CFD0D8"/>
                </a:solidFill>
                <a:latin typeface="Roboto" pitchFamily="34" charset="0"/>
                <a:ea typeface="Roboto" pitchFamily="34" charset="-122"/>
                <a:cs typeface="Roboto" pitchFamily="34" charset="-120"/>
              </a:rPr>
              <a:t>The dashboard provides a selector to filter the data by urban or rural areas. This feature enables transportation professionals to focus on specific geographic areas and tailor their safety strategies accordingly.</a:t>
            </a:r>
            <a:endParaRPr lang="en-US" dirty="0"/>
          </a:p>
        </p:txBody>
      </p:sp>
      <p:pic>
        <p:nvPicPr>
          <p:cNvPr id="9" name="Image 2" descr="preencoded.png"/>
          <p:cNvPicPr>
            <a:picLocks noChangeAspect="1"/>
          </p:cNvPicPr>
          <p:nvPr/>
        </p:nvPicPr>
        <p:blipFill>
          <a:blip r:embed="rId5"/>
          <a:stretch>
            <a:fillRect/>
          </a:stretch>
        </p:blipFill>
        <p:spPr>
          <a:xfrm>
            <a:off x="9717643" y="1695569"/>
            <a:ext cx="4159091" cy="2570440"/>
          </a:xfrm>
          <a:prstGeom prst="rect">
            <a:avLst/>
          </a:prstGeom>
        </p:spPr>
      </p:pic>
      <p:sp>
        <p:nvSpPr>
          <p:cNvPr id="10" name="Text 5"/>
          <p:cNvSpPr/>
          <p:nvPr/>
        </p:nvSpPr>
        <p:spPr>
          <a:xfrm>
            <a:off x="9717643" y="4535091"/>
            <a:ext cx="3413284" cy="336471"/>
          </a:xfrm>
          <a:prstGeom prst="rect">
            <a:avLst/>
          </a:prstGeom>
          <a:noFill/>
          <a:ln/>
        </p:spPr>
        <p:txBody>
          <a:bodyPr wrap="none" lIns="0" tIns="0" rIns="0" bIns="0" rtlCol="0" anchor="t"/>
          <a:lstStyle/>
          <a:p>
            <a:pPr marL="0" indent="0" algn="l">
              <a:lnSpc>
                <a:spcPts val="2600"/>
              </a:lnSpc>
              <a:buNone/>
            </a:pPr>
            <a:r>
              <a:rPr lang="en-US" sz="2400" dirty="0">
                <a:solidFill>
                  <a:srgbClr val="CFD0D8"/>
                </a:solidFill>
                <a:latin typeface="Roboto Medium" pitchFamily="34" charset="0"/>
                <a:ea typeface="Roboto Medium" pitchFamily="34" charset="-122"/>
                <a:cs typeface="Roboto Medium" pitchFamily="34" charset="-120"/>
              </a:rPr>
              <a:t>Customizable Visualizations</a:t>
            </a:r>
            <a:endParaRPr lang="en-US" sz="2400" dirty="0"/>
          </a:p>
        </p:txBody>
      </p:sp>
      <p:sp>
        <p:nvSpPr>
          <p:cNvPr id="11" name="Text 6"/>
          <p:cNvSpPr/>
          <p:nvPr/>
        </p:nvSpPr>
        <p:spPr>
          <a:xfrm>
            <a:off x="9717643" y="5000744"/>
            <a:ext cx="4159091" cy="2756535"/>
          </a:xfrm>
          <a:prstGeom prst="rect">
            <a:avLst/>
          </a:prstGeom>
          <a:noFill/>
          <a:ln/>
        </p:spPr>
        <p:txBody>
          <a:bodyPr wrap="square" lIns="0" tIns="0" rIns="0" bIns="0" rtlCol="0" anchor="t"/>
          <a:lstStyle/>
          <a:p>
            <a:pPr marL="0" indent="0" algn="l">
              <a:lnSpc>
                <a:spcPts val="2700"/>
              </a:lnSpc>
              <a:buNone/>
            </a:pPr>
            <a:r>
              <a:rPr lang="en-US" dirty="0">
                <a:solidFill>
                  <a:srgbClr val="CFD0D8"/>
                </a:solidFill>
                <a:latin typeface="Roboto" pitchFamily="34" charset="0"/>
                <a:ea typeface="Roboto" pitchFamily="34" charset="-122"/>
                <a:cs typeface="Roboto" pitchFamily="34" charset="-120"/>
              </a:rPr>
              <a:t>The interactive nature of the dashboard allows users to customize the visualizations, enabling a deeper and more nuanced understanding of the road accident data. This flexibility empowers data analysts and policymakers to uncover insights that align with their specific needs and objectives.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14983" y="740331"/>
            <a:ext cx="8243530" cy="727710"/>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Roboto Medium" pitchFamily="34" charset="0"/>
                <a:ea typeface="Roboto Medium" pitchFamily="34" charset="-122"/>
                <a:cs typeface="Roboto Medium" pitchFamily="34" charset="-120"/>
              </a:rPr>
              <a:t>Insights and Recommendations</a:t>
            </a:r>
            <a:endParaRPr lang="en-US" sz="4550" dirty="0"/>
          </a:p>
        </p:txBody>
      </p:sp>
      <p:pic>
        <p:nvPicPr>
          <p:cNvPr id="3" name="Image 0" descr="preencoded.png"/>
          <p:cNvPicPr>
            <a:picLocks noChangeAspect="1"/>
          </p:cNvPicPr>
          <p:nvPr/>
        </p:nvPicPr>
        <p:blipFill>
          <a:blip r:embed="rId3"/>
          <a:stretch>
            <a:fillRect/>
          </a:stretch>
        </p:blipFill>
        <p:spPr>
          <a:xfrm>
            <a:off x="814983" y="1933694"/>
            <a:ext cx="4100632" cy="2534364"/>
          </a:xfrm>
          <a:prstGeom prst="rect">
            <a:avLst/>
          </a:prstGeom>
        </p:spPr>
      </p:pic>
      <p:sp>
        <p:nvSpPr>
          <p:cNvPr id="4" name="Text 1"/>
          <p:cNvSpPr/>
          <p:nvPr/>
        </p:nvSpPr>
        <p:spPr>
          <a:xfrm>
            <a:off x="814983" y="4759047"/>
            <a:ext cx="3728799" cy="363855"/>
          </a:xfrm>
          <a:prstGeom prst="rect">
            <a:avLst/>
          </a:prstGeom>
          <a:noFill/>
          <a:ln/>
        </p:spPr>
        <p:txBody>
          <a:bodyPr wrap="non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Infrastructure Improvements</a:t>
            </a:r>
            <a:endParaRPr lang="en-US" sz="2250" dirty="0"/>
          </a:p>
        </p:txBody>
      </p:sp>
      <p:sp>
        <p:nvSpPr>
          <p:cNvPr id="5" name="Text 2"/>
          <p:cNvSpPr/>
          <p:nvPr/>
        </p:nvSpPr>
        <p:spPr>
          <a:xfrm>
            <a:off x="814983" y="5262563"/>
            <a:ext cx="4100632" cy="1490186"/>
          </a:xfrm>
          <a:prstGeom prst="rect">
            <a:avLst/>
          </a:prstGeom>
          <a:noFill/>
          <a:ln/>
        </p:spPr>
        <p:txBody>
          <a:bodyPr wrap="square" lIns="0" tIns="0" rIns="0" bIns="0" rtlCol="0" anchor="t"/>
          <a:lstStyle/>
          <a:p>
            <a:pPr marL="0" indent="0" algn="l">
              <a:lnSpc>
                <a:spcPts val="2900"/>
              </a:lnSpc>
              <a:buNone/>
            </a:pPr>
            <a:r>
              <a:rPr lang="en-US" sz="1800" dirty="0">
                <a:solidFill>
                  <a:srgbClr val="CFD0D8"/>
                </a:solidFill>
                <a:latin typeface="Roboto" pitchFamily="34" charset="0"/>
                <a:ea typeface="Roboto" pitchFamily="34" charset="-122"/>
                <a:cs typeface="Roboto" pitchFamily="34" charset="-120"/>
              </a:rPr>
              <a:t>Upgrade single carriageway roads to dual carriageways, enhance road layouts, and improve safety features on high-risk routes.</a:t>
            </a:r>
            <a:endParaRPr lang="en-US" sz="1800" dirty="0"/>
          </a:p>
        </p:txBody>
      </p:sp>
      <p:pic>
        <p:nvPicPr>
          <p:cNvPr id="6" name="Image 1" descr="preencoded.png"/>
          <p:cNvPicPr>
            <a:picLocks noChangeAspect="1"/>
          </p:cNvPicPr>
          <p:nvPr/>
        </p:nvPicPr>
        <p:blipFill>
          <a:blip r:embed="rId4"/>
          <a:stretch>
            <a:fillRect/>
          </a:stretch>
        </p:blipFill>
        <p:spPr>
          <a:xfrm>
            <a:off x="5264825" y="1933694"/>
            <a:ext cx="4100632" cy="2534364"/>
          </a:xfrm>
          <a:prstGeom prst="rect">
            <a:avLst/>
          </a:prstGeom>
        </p:spPr>
      </p:pic>
      <p:sp>
        <p:nvSpPr>
          <p:cNvPr id="7" name="Text 3"/>
          <p:cNvSpPr/>
          <p:nvPr/>
        </p:nvSpPr>
        <p:spPr>
          <a:xfrm>
            <a:off x="5264825" y="4759047"/>
            <a:ext cx="4100632" cy="727710"/>
          </a:xfrm>
          <a:prstGeom prst="rect">
            <a:avLst/>
          </a:prstGeom>
          <a:noFill/>
          <a:ln/>
        </p:spPr>
        <p:txBody>
          <a:bodyPr wrap="squar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Driver Education and Awareness</a:t>
            </a:r>
            <a:endParaRPr lang="en-US" sz="2250" dirty="0"/>
          </a:p>
        </p:txBody>
      </p:sp>
      <p:sp>
        <p:nvSpPr>
          <p:cNvPr id="8" name="Text 4"/>
          <p:cNvSpPr/>
          <p:nvPr/>
        </p:nvSpPr>
        <p:spPr>
          <a:xfrm>
            <a:off x="5264825" y="5626418"/>
            <a:ext cx="4100632" cy="1862733"/>
          </a:xfrm>
          <a:prstGeom prst="rect">
            <a:avLst/>
          </a:prstGeom>
          <a:noFill/>
          <a:ln/>
        </p:spPr>
        <p:txBody>
          <a:bodyPr wrap="square" lIns="0" tIns="0" rIns="0" bIns="0" rtlCol="0" anchor="t"/>
          <a:lstStyle/>
          <a:p>
            <a:pPr marL="0" indent="0" algn="l">
              <a:lnSpc>
                <a:spcPts val="2900"/>
              </a:lnSpc>
              <a:buNone/>
            </a:pPr>
            <a:r>
              <a:rPr lang="en-US" sz="1800" dirty="0">
                <a:solidFill>
                  <a:srgbClr val="CFD0D8"/>
                </a:solidFill>
                <a:latin typeface="Roboto" pitchFamily="34" charset="0"/>
                <a:ea typeface="Roboto" pitchFamily="34" charset="-122"/>
                <a:cs typeface="Roboto" pitchFamily="34" charset="-120"/>
              </a:rPr>
              <a:t>Promote safe driving practices, educate drivers on defensive techniques, and ensure proper vehicle maintenance to mitigate risks associated with adverse weather and lighting conditions.</a:t>
            </a:r>
            <a:endParaRPr lang="en-US" sz="1800" dirty="0"/>
          </a:p>
        </p:txBody>
      </p:sp>
      <p:pic>
        <p:nvPicPr>
          <p:cNvPr id="9" name="Image 2" descr="preencoded.png"/>
          <p:cNvPicPr>
            <a:picLocks noChangeAspect="1"/>
          </p:cNvPicPr>
          <p:nvPr/>
        </p:nvPicPr>
        <p:blipFill>
          <a:blip r:embed="rId5"/>
          <a:stretch>
            <a:fillRect/>
          </a:stretch>
        </p:blipFill>
        <p:spPr>
          <a:xfrm>
            <a:off x="9714667" y="1933694"/>
            <a:ext cx="4100751" cy="2534364"/>
          </a:xfrm>
          <a:prstGeom prst="rect">
            <a:avLst/>
          </a:prstGeom>
        </p:spPr>
      </p:pic>
      <p:sp>
        <p:nvSpPr>
          <p:cNvPr id="10" name="Text 5"/>
          <p:cNvSpPr/>
          <p:nvPr/>
        </p:nvSpPr>
        <p:spPr>
          <a:xfrm>
            <a:off x="9714667" y="4759047"/>
            <a:ext cx="3700105" cy="363855"/>
          </a:xfrm>
          <a:prstGeom prst="rect">
            <a:avLst/>
          </a:prstGeom>
          <a:noFill/>
          <a:ln/>
        </p:spPr>
        <p:txBody>
          <a:bodyPr wrap="non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Vulnerable Road User Safety</a:t>
            </a:r>
            <a:endParaRPr lang="en-US" sz="2250" dirty="0"/>
          </a:p>
        </p:txBody>
      </p:sp>
      <p:sp>
        <p:nvSpPr>
          <p:cNvPr id="11" name="Text 6"/>
          <p:cNvSpPr/>
          <p:nvPr/>
        </p:nvSpPr>
        <p:spPr>
          <a:xfrm>
            <a:off x="9714667" y="5262563"/>
            <a:ext cx="4100751" cy="1862733"/>
          </a:xfrm>
          <a:prstGeom prst="rect">
            <a:avLst/>
          </a:prstGeom>
          <a:noFill/>
          <a:ln/>
        </p:spPr>
        <p:txBody>
          <a:bodyPr wrap="square" lIns="0" tIns="0" rIns="0" bIns="0" rtlCol="0" anchor="t"/>
          <a:lstStyle/>
          <a:p>
            <a:pPr marL="0" indent="0" algn="l">
              <a:lnSpc>
                <a:spcPts val="2900"/>
              </a:lnSpc>
              <a:buNone/>
            </a:pPr>
            <a:r>
              <a:rPr lang="en-US" sz="1800" dirty="0">
                <a:solidFill>
                  <a:srgbClr val="CFD0D8"/>
                </a:solidFill>
                <a:latin typeface="Roboto" pitchFamily="34" charset="0"/>
                <a:ea typeface="Roboto" pitchFamily="34" charset="-122"/>
                <a:cs typeface="Roboto" pitchFamily="34" charset="-120"/>
              </a:rPr>
              <a:t>Implement targeted safety measures to protect motorcyclists, cyclists, and pedestrians, including dedicated infrastructure, visibility enhancements, and awareness campaigns.</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847</Words>
  <Application>Microsoft Office PowerPoint</Application>
  <PresentationFormat>Custom</PresentationFormat>
  <Paragraphs>62</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vt:lpstr>
      <vt:lpstr>Arial</vt:lpstr>
      <vt:lpstr>Roboto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3</cp:revision>
  <dcterms:created xsi:type="dcterms:W3CDTF">2024-10-12T07:10:56Z</dcterms:created>
  <dcterms:modified xsi:type="dcterms:W3CDTF">2024-10-12T14:37:44Z</dcterms:modified>
</cp:coreProperties>
</file>